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</p:sldMasterIdLst>
  <p:sldIdLst>
    <p:sldId id="266" r:id="rId2"/>
    <p:sldId id="260" r:id="rId3"/>
    <p:sldId id="257" r:id="rId4"/>
    <p:sldId id="259" r:id="rId5"/>
    <p:sldId id="267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3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4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7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38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87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07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98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2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09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1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3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6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4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54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4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4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5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422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  <p:sldLayoutId id="214748371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8A41052-DF58-4145-81FC-0FBAB9F403B6}"/>
              </a:ext>
            </a:extLst>
          </p:cNvPr>
          <p:cNvSpPr/>
          <p:nvPr/>
        </p:nvSpPr>
        <p:spPr>
          <a:xfrm>
            <a:off x="0" y="3940610"/>
            <a:ext cx="12191461" cy="2917390"/>
          </a:xfrm>
          <a:custGeom>
            <a:avLst/>
            <a:gdLst>
              <a:gd name="connsiteX0" fmla="*/ 0 w 3891915"/>
              <a:gd name="connsiteY0" fmla="*/ 77838 h 954405"/>
              <a:gd name="connsiteX1" fmla="*/ 1550823 w 3891915"/>
              <a:gd name="connsiteY1" fmla="*/ 684314 h 954405"/>
              <a:gd name="connsiteX2" fmla="*/ 3895344 w 3891915"/>
              <a:gd name="connsiteY2" fmla="*/ 0 h 954405"/>
              <a:gd name="connsiteX3" fmla="*/ 3895344 w 3891915"/>
              <a:gd name="connsiteY3" fmla="*/ 958863 h 954405"/>
              <a:gd name="connsiteX4" fmla="*/ 0 w 3891915"/>
              <a:gd name="connsiteY4" fmla="*/ 958863 h 95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1915" h="954405">
                <a:moveTo>
                  <a:pt x="0" y="77838"/>
                </a:moveTo>
                <a:cubicBezTo>
                  <a:pt x="0" y="77838"/>
                  <a:pt x="691515" y="814273"/>
                  <a:pt x="1550823" y="684314"/>
                </a:cubicBezTo>
                <a:cubicBezTo>
                  <a:pt x="2410130" y="554355"/>
                  <a:pt x="3895344" y="0"/>
                  <a:pt x="3895344" y="0"/>
                </a:cubicBezTo>
                <a:lnTo>
                  <a:pt x="3895344" y="958863"/>
                </a:lnTo>
                <a:lnTo>
                  <a:pt x="0" y="958863"/>
                </a:lnTo>
                <a:close/>
              </a:path>
            </a:pathLst>
          </a:custGeom>
          <a:solidFill>
            <a:schemeClr val="tx1"/>
          </a:solidFill>
          <a:ln w="5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408591-3745-4469-BF5A-92930C6F0355}"/>
              </a:ext>
            </a:extLst>
          </p:cNvPr>
          <p:cNvSpPr/>
          <p:nvPr/>
        </p:nvSpPr>
        <p:spPr>
          <a:xfrm>
            <a:off x="0" y="3433997"/>
            <a:ext cx="12191461" cy="3301717"/>
          </a:xfrm>
          <a:custGeom>
            <a:avLst/>
            <a:gdLst>
              <a:gd name="connsiteX0" fmla="*/ 0 w 3891915"/>
              <a:gd name="connsiteY0" fmla="*/ 243573 h 1080135"/>
              <a:gd name="connsiteX1" fmla="*/ 1462869 w 3891915"/>
              <a:gd name="connsiteY1" fmla="*/ 1080135 h 1080135"/>
              <a:gd name="connsiteX2" fmla="*/ 3895344 w 3891915"/>
              <a:gd name="connsiteY2" fmla="*/ 326669 h 1080135"/>
              <a:gd name="connsiteX3" fmla="*/ 3895344 w 3891915"/>
              <a:gd name="connsiteY3" fmla="*/ 0 h 1080135"/>
              <a:gd name="connsiteX4" fmla="*/ 1136085 w 3891915"/>
              <a:gd name="connsiteY4" fmla="*/ 703459 h 1080135"/>
              <a:gd name="connsiteX5" fmla="*/ 0 w 3891915"/>
              <a:gd name="connsiteY5" fmla="*/ 243573 h 10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1915" h="1080135">
                <a:moveTo>
                  <a:pt x="0" y="243573"/>
                </a:moveTo>
                <a:cubicBezTo>
                  <a:pt x="94240" y="365760"/>
                  <a:pt x="587445" y="1119054"/>
                  <a:pt x="1462869" y="1080135"/>
                </a:cubicBezTo>
                <a:cubicBezTo>
                  <a:pt x="2338292" y="1041216"/>
                  <a:pt x="3418827" y="382048"/>
                  <a:pt x="3895344" y="326669"/>
                </a:cubicBezTo>
                <a:lnTo>
                  <a:pt x="3895344" y="0"/>
                </a:lnTo>
                <a:cubicBezTo>
                  <a:pt x="3040894" y="60408"/>
                  <a:pt x="1899780" y="751637"/>
                  <a:pt x="1136085" y="703459"/>
                </a:cubicBezTo>
                <a:cubicBezTo>
                  <a:pt x="520865" y="664654"/>
                  <a:pt x="99727" y="332213"/>
                  <a:pt x="0" y="243573"/>
                </a:cubicBezTo>
                <a:close/>
              </a:path>
            </a:pathLst>
          </a:custGeom>
          <a:solidFill>
            <a:schemeClr val="accent2"/>
          </a:solidFill>
          <a:ln w="5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FC0CC7-8BED-446A-A414-29111EA2CF87}"/>
              </a:ext>
            </a:extLst>
          </p:cNvPr>
          <p:cNvSpPr/>
          <p:nvPr/>
        </p:nvSpPr>
        <p:spPr>
          <a:xfrm>
            <a:off x="539" y="3433997"/>
            <a:ext cx="12191461" cy="2725227"/>
          </a:xfrm>
          <a:custGeom>
            <a:avLst/>
            <a:gdLst>
              <a:gd name="connsiteX0" fmla="*/ 1513104 w 3891915"/>
              <a:gd name="connsiteY0" fmla="*/ 858736 h 891540"/>
              <a:gd name="connsiteX1" fmla="*/ 3895173 w 3891915"/>
              <a:gd name="connsiteY1" fmla="*/ 0 h 891540"/>
              <a:gd name="connsiteX2" fmla="*/ 1135914 w 3891915"/>
              <a:gd name="connsiteY2" fmla="*/ 703459 h 891540"/>
              <a:gd name="connsiteX3" fmla="*/ 0 w 3891915"/>
              <a:gd name="connsiteY3" fmla="*/ 243573 h 891540"/>
              <a:gd name="connsiteX4" fmla="*/ 15716 w 3891915"/>
              <a:gd name="connsiteY4" fmla="*/ 264490 h 891540"/>
              <a:gd name="connsiteX5" fmla="*/ 1513104 w 3891915"/>
              <a:gd name="connsiteY5" fmla="*/ 858736 h 89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1915" h="891540">
                <a:moveTo>
                  <a:pt x="1513104" y="858736"/>
                </a:moveTo>
                <a:cubicBezTo>
                  <a:pt x="2443448" y="648024"/>
                  <a:pt x="2498370" y="386391"/>
                  <a:pt x="3895173" y="0"/>
                </a:cubicBezTo>
                <a:cubicBezTo>
                  <a:pt x="3040723" y="60408"/>
                  <a:pt x="1899609" y="751637"/>
                  <a:pt x="1135914" y="703459"/>
                </a:cubicBezTo>
                <a:cubicBezTo>
                  <a:pt x="520865" y="664654"/>
                  <a:pt x="99727" y="331984"/>
                  <a:pt x="0" y="243573"/>
                </a:cubicBezTo>
                <a:cubicBezTo>
                  <a:pt x="4401" y="249288"/>
                  <a:pt x="9658" y="256261"/>
                  <a:pt x="15716" y="264490"/>
                </a:cubicBezTo>
                <a:cubicBezTo>
                  <a:pt x="114129" y="391706"/>
                  <a:pt x="671113" y="1049331"/>
                  <a:pt x="1513104" y="85873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5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A09FE7-7F25-42D0-B23F-F0FB97D7D3F3}"/>
              </a:ext>
            </a:extLst>
          </p:cNvPr>
          <p:cNvSpPr txBox="1"/>
          <p:nvPr/>
        </p:nvSpPr>
        <p:spPr>
          <a:xfrm>
            <a:off x="1206930" y="122286"/>
            <a:ext cx="10196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  <a:latin typeface="Georgia" panose="02040502050405020303" pitchFamily="18" charset="0"/>
              </a:rPr>
              <a:t>Nigeria COVID-19 Action Recovery and Economic Stimulus (NG-CARES) </a:t>
            </a:r>
            <a:r>
              <a:rPr lang="en-US" sz="3200" b="1" dirty="0" err="1">
                <a:solidFill>
                  <a:srgbClr val="7030A0"/>
                </a:solidFill>
                <a:latin typeface="Georgia" panose="02040502050405020303" pitchFamily="18" charset="0"/>
              </a:rPr>
              <a:t>Programme</a:t>
            </a:r>
            <a:endParaRPr lang="en-US" sz="3200" b="1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145901-DDC4-0A41-8586-AE15463B8CE5}"/>
              </a:ext>
            </a:extLst>
          </p:cNvPr>
          <p:cNvSpPr/>
          <p:nvPr/>
        </p:nvSpPr>
        <p:spPr>
          <a:xfrm>
            <a:off x="628861" y="2161628"/>
            <a:ext cx="101967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RESULTS AND IMPLICATED EARNINGS FROM THE 3</a:t>
            </a:r>
            <a:r>
              <a:rPr lang="en-US" sz="3600" baseline="30000" dirty="0">
                <a:latin typeface="Arial Black" panose="020B0A04020102020204" pitchFamily="34" charset="0"/>
              </a:rPr>
              <a:t>rd</a:t>
            </a:r>
            <a:r>
              <a:rPr lang="en-US" sz="3600" dirty="0">
                <a:latin typeface="Arial Black" panose="020B0A04020102020204" pitchFamily="34" charset="0"/>
              </a:rPr>
              <a:t> VERIFICATION EXERCISE OF 36 STATES AND FCT </a:t>
            </a:r>
          </a:p>
        </p:txBody>
      </p:sp>
    </p:spTree>
    <p:extLst>
      <p:ext uri="{BB962C8B-B14F-4D97-AF65-F5344CB8AC3E}">
        <p14:creationId xmlns:p14="http://schemas.microsoft.com/office/powerpoint/2010/main" val="123137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178023" y="2656220"/>
            <a:ext cx="5944956" cy="16109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b="1" dirty="0">
                <a:latin typeface="Georgia" panose="02040502050405020303" pitchFamily="18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49961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318266"/>
            <a:ext cx="10364451" cy="41871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5695656"/>
              </p:ext>
            </p:extLst>
          </p:nvPr>
        </p:nvGraphicFramePr>
        <p:xfrm>
          <a:off x="272958" y="736977"/>
          <a:ext cx="11668832" cy="5977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044">
                  <a:extLst>
                    <a:ext uri="{9D8B030D-6E8A-4147-A177-3AD203B41FA5}">
                      <a16:colId xmlns:a16="http://schemas.microsoft.com/office/drawing/2014/main" val="508653043"/>
                    </a:ext>
                  </a:extLst>
                </a:gridCol>
                <a:gridCol w="1307932">
                  <a:extLst>
                    <a:ext uri="{9D8B030D-6E8A-4147-A177-3AD203B41FA5}">
                      <a16:colId xmlns:a16="http://schemas.microsoft.com/office/drawing/2014/main" val="3882618961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664185712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412405714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790637268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72333301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541150836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3252713922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70232696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125855515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3361251022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4061568337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128537238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1083839200"/>
                    </a:ext>
                  </a:extLst>
                </a:gridCol>
              </a:tblGrid>
              <a:tr h="454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S/N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Implemented DLIs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3.1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3.2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2839054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Abia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42,362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5505529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Adamawa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92,044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18,819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3777701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Akwa Ibom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4549794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Anambra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1072284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Bauchi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270741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Bayelsa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188547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Benue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4244047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Borno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486860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Cross River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14,696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978965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22,548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9714557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Ebonyi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52,353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3144110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76,027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4390392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Ekiti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64,686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3398316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Enugu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691153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Gombe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208,461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30,817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4802553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9863412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Jigawa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3779773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Kaduna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6830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231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55476866"/>
              </p:ext>
            </p:extLst>
          </p:nvPr>
        </p:nvGraphicFramePr>
        <p:xfrm>
          <a:off x="245662" y="300249"/>
          <a:ext cx="11668832" cy="638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044">
                  <a:extLst>
                    <a:ext uri="{9D8B030D-6E8A-4147-A177-3AD203B41FA5}">
                      <a16:colId xmlns:a16="http://schemas.microsoft.com/office/drawing/2014/main" val="508653043"/>
                    </a:ext>
                  </a:extLst>
                </a:gridCol>
                <a:gridCol w="1307932">
                  <a:extLst>
                    <a:ext uri="{9D8B030D-6E8A-4147-A177-3AD203B41FA5}">
                      <a16:colId xmlns:a16="http://schemas.microsoft.com/office/drawing/2014/main" val="3882618961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664185712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412405714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790637268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72333301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541150836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3252713922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70232696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125855515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3361251022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4061568337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1285372384"/>
                    </a:ext>
                  </a:extLst>
                </a:gridCol>
                <a:gridCol w="833488">
                  <a:extLst>
                    <a:ext uri="{9D8B030D-6E8A-4147-A177-3AD203B41FA5}">
                      <a16:colId xmlns:a16="http://schemas.microsoft.com/office/drawing/2014/main" val="1083839200"/>
                    </a:ext>
                  </a:extLst>
                </a:gridCol>
              </a:tblGrid>
              <a:tr h="454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S/N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Implemented DLIs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2.4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3.1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3.2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DLI 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2839054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5505529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Katsina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141,040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3777701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Kebbi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153,534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4549794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Kogi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87,469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1072284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Kwara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270741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Lagos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1188547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Nasarawa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48,951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4244047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Niger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486860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Ogun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978965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Ondo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112,723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9714557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Osun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91,707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4224249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Oyo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32,890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3144110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Plateau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4390392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Rivers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33,238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3398316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Sokoto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16,947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691153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Taraba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44734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4802553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Yobe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52,508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9863412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Zamfara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798,870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15,452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13,949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3779773"/>
                  </a:ext>
                </a:extLst>
              </a:tr>
              <a:tr h="306846">
                <a:tc>
                  <a:txBody>
                    <a:bodyPr/>
                    <a:lstStyle/>
                    <a:p>
                      <a:pPr algn="l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FCT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N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6830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3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76551"/>
            <a:ext cx="10972800" cy="34158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b="1" dirty="0">
                <a:latin typeface="Georgia" panose="02040502050405020303" pitchFamily="18" charset="0"/>
              </a:rPr>
              <a:t>Implicated Earning</a:t>
            </a:r>
          </a:p>
        </p:txBody>
      </p:sp>
    </p:spTree>
    <p:extLst>
      <p:ext uri="{BB962C8B-B14F-4D97-AF65-F5344CB8AC3E}">
        <p14:creationId xmlns:p14="http://schemas.microsoft.com/office/powerpoint/2010/main" val="293029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25675791"/>
              </p:ext>
            </p:extLst>
          </p:nvPr>
        </p:nvGraphicFramePr>
        <p:xfrm>
          <a:off x="914399" y="313900"/>
          <a:ext cx="10781731" cy="628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81">
                  <a:extLst>
                    <a:ext uri="{9D8B030D-6E8A-4147-A177-3AD203B41FA5}">
                      <a16:colId xmlns:a16="http://schemas.microsoft.com/office/drawing/2014/main" val="3183707667"/>
                    </a:ext>
                  </a:extLst>
                </a:gridCol>
                <a:gridCol w="2218875">
                  <a:extLst>
                    <a:ext uri="{9D8B030D-6E8A-4147-A177-3AD203B41FA5}">
                      <a16:colId xmlns:a16="http://schemas.microsoft.com/office/drawing/2014/main" val="3492612295"/>
                    </a:ext>
                  </a:extLst>
                </a:gridCol>
                <a:gridCol w="2966287">
                  <a:extLst>
                    <a:ext uri="{9D8B030D-6E8A-4147-A177-3AD203B41FA5}">
                      <a16:colId xmlns:a16="http://schemas.microsoft.com/office/drawing/2014/main" val="1382650097"/>
                    </a:ext>
                  </a:extLst>
                </a:gridCol>
                <a:gridCol w="2226958">
                  <a:extLst>
                    <a:ext uri="{9D8B030D-6E8A-4147-A177-3AD203B41FA5}">
                      <a16:colId xmlns:a16="http://schemas.microsoft.com/office/drawing/2014/main" val="2199352538"/>
                    </a:ext>
                  </a:extLst>
                </a:gridCol>
                <a:gridCol w="2552130">
                  <a:extLst>
                    <a:ext uri="{9D8B030D-6E8A-4147-A177-3AD203B41FA5}">
                      <a16:colId xmlns:a16="http://schemas.microsoft.com/office/drawing/2014/main" val="3419959645"/>
                    </a:ext>
                  </a:extLst>
                </a:gridCol>
              </a:tblGrid>
              <a:tr h="8890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S/N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3rd Round Total Earnings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Outstanding Advance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Reimbursement less Advance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30404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Abia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12,844,555.12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12,844,555.12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69590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Adamawa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20,890,795.36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20,890,795.36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762086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Akwa Ibom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1,650,650.55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1,650,650.55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296851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Anambra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823835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Bauchi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4,960,218.65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4,960,218.65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712302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Bayelsa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11,402,307.97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11,402,307.97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2154960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Benue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3,333,054.00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3,333,054.00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359291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Borno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6,161,859.74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6,161,859.74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3373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Cross River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25,520,155.94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25,520,155.94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3738174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13,968,722.37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13,968,722.37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786231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Ebonyi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4,248,032.14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4,248,032.14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010798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5,351,006.32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5,351,006.32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531553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Ekiti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5,753,314.68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5,753,314.68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7045797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Enugu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4,204,637.37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4,204,637.37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7337731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Gombe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33,045,042.11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33,045,042.11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742173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19,500,002.39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2,205,882.35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17,294,120.04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551408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Jigawa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3,918,196.49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3,918,196.49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6056197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Kaduna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82127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6,429,486.18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6,429,486.18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90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38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4632923"/>
              </p:ext>
            </p:extLst>
          </p:nvPr>
        </p:nvGraphicFramePr>
        <p:xfrm>
          <a:off x="914399" y="313900"/>
          <a:ext cx="10781731" cy="628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81">
                  <a:extLst>
                    <a:ext uri="{9D8B030D-6E8A-4147-A177-3AD203B41FA5}">
                      <a16:colId xmlns:a16="http://schemas.microsoft.com/office/drawing/2014/main" val="3183707667"/>
                    </a:ext>
                  </a:extLst>
                </a:gridCol>
                <a:gridCol w="2218875">
                  <a:extLst>
                    <a:ext uri="{9D8B030D-6E8A-4147-A177-3AD203B41FA5}">
                      <a16:colId xmlns:a16="http://schemas.microsoft.com/office/drawing/2014/main" val="3492612295"/>
                    </a:ext>
                  </a:extLst>
                </a:gridCol>
                <a:gridCol w="2966287">
                  <a:extLst>
                    <a:ext uri="{9D8B030D-6E8A-4147-A177-3AD203B41FA5}">
                      <a16:colId xmlns:a16="http://schemas.microsoft.com/office/drawing/2014/main" val="1382650097"/>
                    </a:ext>
                  </a:extLst>
                </a:gridCol>
                <a:gridCol w="2226958">
                  <a:extLst>
                    <a:ext uri="{9D8B030D-6E8A-4147-A177-3AD203B41FA5}">
                      <a16:colId xmlns:a16="http://schemas.microsoft.com/office/drawing/2014/main" val="2199352538"/>
                    </a:ext>
                  </a:extLst>
                </a:gridCol>
                <a:gridCol w="2552130">
                  <a:extLst>
                    <a:ext uri="{9D8B030D-6E8A-4147-A177-3AD203B41FA5}">
                      <a16:colId xmlns:a16="http://schemas.microsoft.com/office/drawing/2014/main" val="3419959645"/>
                    </a:ext>
                  </a:extLst>
                </a:gridCol>
              </a:tblGrid>
              <a:tr h="8890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S/N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3rd Round Total Earnings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Outstanding Advance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Reimbursement less Advance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30404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Katsina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17,347,061.12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17,347,061.12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69590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Kebbi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26,655,078.07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26,655,078.07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762086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Kogi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7,212,234.53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7,212,234.53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296851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Kwara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10,438,495.20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10,438,495.20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823835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Lagos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5,817,937.55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5,817,937.55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712302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Nasarawa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36,946,564.96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36,946,564.96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2154960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Niger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21,168,898.36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21,168,898.36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359291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Ogun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1,443,023.82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1,443,023.82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3373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Ondo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14,660,342.94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14,660,342.94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3738174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Osun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9,989,853.51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9,989,853.51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786231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Oyo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4,051,658.75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4,051,658.75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010798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Plateau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34,360,595.71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34,360,595.71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5315538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Rivers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23,251,754.42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23,251,754.42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7045797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Sokoto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15,912,741.62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15,912,741.62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7337731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Taraba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5,754,945.14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5,754,945.14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742173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Yobe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10,709,212.33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10,709,212.33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5514082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Zamfara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66,794,347.37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66,794,347.37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6056197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ctr"/>
                      <a:r>
                        <a:rPr lang="en-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FCT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4,599,413.79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4,599,413.79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821273"/>
                  </a:ext>
                </a:extLst>
              </a:tr>
              <a:tr h="257915">
                <a:tc>
                  <a:txBody>
                    <a:bodyPr/>
                    <a:lstStyle/>
                    <a:p>
                      <a:pPr algn="l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500,296,196.57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2,205,882.35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498,090,314.22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90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376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35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{52D5400A-AF3D-9948-8E86-F6AEAB488E2B}tf10001122</Template>
  <TotalTime>914</TotalTime>
  <Words>828</Words>
  <Application>Microsoft Macintosh PowerPoint</Application>
  <PresentationFormat>Widescreen</PresentationFormat>
  <Paragraphs>750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Georgia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NIGERIA COVID-19 ACTION RECOVERY AND ECONOMIC STIMULUS (NG-CARES) PROGRAMME</dc:title>
  <dc:creator>USER PC</dc:creator>
  <cp:lastModifiedBy>Microsoft Office User</cp:lastModifiedBy>
  <cp:revision>8</cp:revision>
  <dcterms:created xsi:type="dcterms:W3CDTF">2024-03-25T11:49:27Z</dcterms:created>
  <dcterms:modified xsi:type="dcterms:W3CDTF">2024-03-26T05:47:57Z</dcterms:modified>
</cp:coreProperties>
</file>